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CoZBRjanDQQLM8/0RqH+/eVff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1213E2-4D2A-47DB-9EA5-94008614AD6A}">
  <a:tblStyle styleId="{271213E2-4D2A-47DB-9EA5-94008614AD6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0DEEF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9EFF7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18" y="-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>
  <p:cSld name="Abschnittsüberschrif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2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Beschriftung">
  <p:cSld name="Inhalt mit Beschriftung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2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Beschriftung">
  <p:cSld name="Bild mit Beschriftu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241694" y="6404293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"/>
          <p:cNvGrpSpPr/>
          <p:nvPr/>
        </p:nvGrpSpPr>
        <p:grpSpPr>
          <a:xfrm>
            <a:off x="13050" y="-1050"/>
            <a:ext cx="9130940" cy="1029906"/>
            <a:chOff x="-1" y="-1"/>
            <a:chExt cx="9130940" cy="1031970"/>
          </a:xfrm>
        </p:grpSpPr>
        <p:sp>
          <p:nvSpPr>
            <p:cNvPr id="50" name="Google Shape;50;p1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 txBox="1"/>
            <p:nvPr/>
          </p:nvSpPr>
          <p:spPr>
            <a:xfrm>
              <a:off x="1463849" y="234067"/>
              <a:ext cx="7621500" cy="5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Vereinsphilosophie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1"/>
          <p:cNvSpPr txBox="1"/>
          <p:nvPr/>
        </p:nvSpPr>
        <p:spPr>
          <a:xfrm>
            <a:off x="599800" y="1571250"/>
            <a:ext cx="80748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Traditionssport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Ravensburg.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Wurzeln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Vereins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reichen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140 Jahre bis ins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Jahr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1881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zurück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2007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wurde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EVR für das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professionelle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EVR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Towerstars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GmbH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ausgegliedert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Stammverein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EVR bis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heute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Auf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folgenden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Seiten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möchten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Ihnen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Vereinsphilosophie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sowie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Trainingskonzept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näher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bringen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Leitlinien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Arbeit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Satzung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Leitbild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Vereins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formuliert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die auf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Homepage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Derzeit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den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Jugendmannschaften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EV Ravensburg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rund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200 Kinder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Jugendliche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neun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Mannschaften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Altersklassen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U7 – U20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aktiv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Von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Laufanfängern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bis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Leistungssport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älteren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Altersklasen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alle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Spielerinnen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Spieler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Verein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mehrmals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Woche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auf dem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Athletik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-/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Krafttrainingseinheiten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gefördert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Junge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Sportler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Jugendmannschaft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herauswachsen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keine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Profkarriere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anstreben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können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wollen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den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Aktiventeams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Herren (Regionalliga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Südwest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und der Frauen (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Landesliga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weiterhin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Feld für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leistungsorientierte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sportliche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Betätigung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Der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EV Ravensburg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bildet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nachhaltig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systematisch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gemäß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Vorgaben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Deutschen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Eishockeybundes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5-Sterne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Programm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aus.</a:t>
            </a:r>
            <a:r>
              <a:rPr lang="en-US" sz="1200" b="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Saison 2019/20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EVR bis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heute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fortlaufend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3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Sternen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zertifiziert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Ziel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Vereins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es,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Stand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mindestens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halten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womöglich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Zertifizierungsstufen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erreichen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Dazu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sind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Eiszeiten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am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Standort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erforderlich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Der EV Ravensburg hat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Vorschläge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unterbreitet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wäre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Der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dringende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Appell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Wunsch an alle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Verantwortlichen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geht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dahin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den EVR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Verwirklichung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Ziele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unterstützen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fördern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Traditionell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engagiert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EVR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sozialen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sozialen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Aspekte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sind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neben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sportlichen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tragenden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Säulen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gesamten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Vereinsarbeit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Sportler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ihre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Familien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sollen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unabhängig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von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sozialer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Position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unabhängig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von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ihrer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Herkunft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EVR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Heimat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Mitglieder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EVR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waren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maßgeblich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 der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Gründung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Fördervereins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“Sport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hilft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kranken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behinderten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Kindern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”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beteiligt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sind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Zweck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bis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heute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aktiv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Neuerdings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hat der EVR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Integrationsprojekt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Zuge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“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Migrationsoffensive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Baden-Württemberg”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aufgelegt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0"/>
          <p:cNvGrpSpPr/>
          <p:nvPr/>
        </p:nvGrpSpPr>
        <p:grpSpPr>
          <a:xfrm>
            <a:off x="0" y="-1050"/>
            <a:ext cx="9130870" cy="1032000"/>
            <a:chOff x="-1872770" y="-1"/>
            <a:chExt cx="11003700" cy="1032000"/>
          </a:xfrm>
        </p:grpSpPr>
        <p:sp>
          <p:nvSpPr>
            <p:cNvPr id="133" name="Google Shape;133;p10"/>
            <p:cNvSpPr/>
            <p:nvPr/>
          </p:nvSpPr>
          <p:spPr>
            <a:xfrm>
              <a:off x="-1872770" y="-1"/>
              <a:ext cx="11003700" cy="103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 txBox="1"/>
            <p:nvPr/>
          </p:nvSpPr>
          <p:spPr>
            <a:xfrm>
              <a:off x="-1842053" y="100499"/>
              <a:ext cx="10958100" cy="831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Helvetica Neue"/>
                <a:buNone/>
              </a:pPr>
              <a:r>
                <a:rPr lang="en-US" sz="48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   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Anfänger – U7 Laufgruppe</a:t>
              </a: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0"/>
          <p:cNvSpPr txBox="1"/>
          <p:nvPr/>
        </p:nvSpPr>
        <p:spPr>
          <a:xfrm>
            <a:off x="639185" y="2528875"/>
            <a:ext cx="78525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Ausbildungsziele</a:t>
            </a:r>
            <a:r>
              <a:rPr lang="en-US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U7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Lauftechnik</a:t>
            </a:r>
            <a:r>
              <a:rPr lang="en-US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Vorwärts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und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Rückwärtslaufen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Springen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hüpfen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Kurven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L/R,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Aufstehen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Hinfallen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Gleichgewichtsübungen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Innenkante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Außenkante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Übersetzen</a:t>
            </a:r>
            <a:endParaRPr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Stocktechnik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 am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führen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Passen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Stand (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Vorhandpass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Schuss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=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gezogener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Schuss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kein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falsches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mehr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)</a:t>
            </a:r>
            <a:endParaRPr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SPIELE . SPIELE . SPIELE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36" name="Google Shape;13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1"/>
          <p:cNvGrpSpPr/>
          <p:nvPr/>
        </p:nvGrpSpPr>
        <p:grpSpPr>
          <a:xfrm>
            <a:off x="-13125" y="-1050"/>
            <a:ext cx="9143723" cy="1031970"/>
            <a:chOff x="-1" y="-1"/>
            <a:chExt cx="9130940" cy="1031970"/>
          </a:xfrm>
        </p:grpSpPr>
        <p:sp>
          <p:nvSpPr>
            <p:cNvPr id="142" name="Google Shape;142;p11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1"/>
            <p:cNvSpPr txBox="1"/>
            <p:nvPr/>
          </p:nvSpPr>
          <p:spPr>
            <a:xfrm>
              <a:off x="1487940" y="267449"/>
              <a:ext cx="75975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U9 Kleinstschüler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1"/>
          <p:cNvSpPr txBox="1"/>
          <p:nvPr/>
        </p:nvSpPr>
        <p:spPr>
          <a:xfrm>
            <a:off x="505975" y="1859350"/>
            <a:ext cx="8138700" cy="429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Ausbildungsziele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U9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U7-Spielers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ausbauen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Lauftechnik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-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Springen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hüpfen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Kurven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L/R,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Aufstehen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Hinfallen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Gleichgewichtsübungen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Innenkante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Außenkante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Hip Opener,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Seitlich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Drehungen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Stocktechnik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Puckführung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Hindernisse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=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Stand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Schießen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=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falsches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Prinzipien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Spieler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Puck: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entgegen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fahren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„Haus“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Hand, Stick on Puck.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Spieler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ohne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Puck: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„Haus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Puckführender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Spieler: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abschirmen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Tor.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Puckunterstützender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Spieler: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Kommunikation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Passwege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Tor,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HIER GILT</a:t>
            </a:r>
            <a:r>
              <a:rPr lang="en-US" sz="15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5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AUSBILDUNG STATT ERGEBNIS</a:t>
            </a:r>
            <a:endParaRPr sz="1700" b="1" i="0" u="none" strike="noStrike" cap="none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2"/>
          <p:cNvGrpSpPr/>
          <p:nvPr/>
        </p:nvGrpSpPr>
        <p:grpSpPr>
          <a:xfrm>
            <a:off x="0" y="-1050"/>
            <a:ext cx="9130940" cy="1031970"/>
            <a:chOff x="-1" y="-1"/>
            <a:chExt cx="9130940" cy="1031970"/>
          </a:xfrm>
        </p:grpSpPr>
        <p:sp>
          <p:nvSpPr>
            <p:cNvPr id="151" name="Google Shape;151;p12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2"/>
            <p:cNvSpPr txBox="1"/>
            <p:nvPr/>
          </p:nvSpPr>
          <p:spPr>
            <a:xfrm>
              <a:off x="1476899" y="267449"/>
              <a:ext cx="76083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U11 Kleinschüler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2"/>
          <p:cNvSpPr txBox="1"/>
          <p:nvPr/>
        </p:nvSpPr>
        <p:spPr>
          <a:xfrm>
            <a:off x="515375" y="1376175"/>
            <a:ext cx="8125800" cy="539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Ausbildungsziele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U11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U9-Spielers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ausbauen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Lauftechnik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-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Rückwärtslaufen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Springen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hüpfen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Kurven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L/R,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Aufstehen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Hinfallen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Gleichgewichtsübungen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Innenkante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Außenkante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Drehungen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Hip-opener,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Seitlich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Übersetzen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Untersetzen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Einbeinig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Rückwärtsfahren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Drehungen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Innen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Außenkante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Sprints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einbauen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erstes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Fenster für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Schnelligkeitsentwicklung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max. 7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Sek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Stocktechnik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Puckführung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Dribbeln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 um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Hindernisse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Spieler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in den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Schießen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Einzeltaktik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1-1 def. Stick on Puck,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Anwinkeln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Off, Puck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Ausspielen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Kopf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Aufgabenlösung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 2-1, 3-2 ( Middle Lane Drive ),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Angriffsdreieck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4 Rollen, Mann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halten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Zusammen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Großfeld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Bahnen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besetzen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D- Zone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Grundstrucktur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Außen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bei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Gegner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D, 3-3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unten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Prinzipien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Gegen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mit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Puck: 	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entgegen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Mitte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Haus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Lückenkontrolle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428750" marR="0" lvl="0" indent="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Hand,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Schussblock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Gegen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ohne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Puck: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Mitte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Haus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Puck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führender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Spieler: 	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abschirmen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je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Situation,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428750" marR="0" lvl="0" indent="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Tor.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Puck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unterstützender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Kommunikation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Passwege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Tor,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885950" marR="0" lvl="0" indent="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4" name="Google Shape;1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3"/>
          <p:cNvGrpSpPr/>
          <p:nvPr/>
        </p:nvGrpSpPr>
        <p:grpSpPr>
          <a:xfrm>
            <a:off x="0" y="-1050"/>
            <a:ext cx="9130940" cy="1031970"/>
            <a:chOff x="-1" y="-1"/>
            <a:chExt cx="9130940" cy="1031970"/>
          </a:xfrm>
        </p:grpSpPr>
        <p:sp>
          <p:nvSpPr>
            <p:cNvPr id="160" name="Google Shape;160;p13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1476899" y="267449"/>
              <a:ext cx="7608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U13 Knaben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13"/>
          <p:cNvSpPr txBox="1"/>
          <p:nvPr/>
        </p:nvSpPr>
        <p:spPr>
          <a:xfrm>
            <a:off x="536410" y="1293899"/>
            <a:ext cx="8071200" cy="64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Ausbildungsziele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U13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U11-Spielers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ausbauen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Positionsfindung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S/D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Lauftechnik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-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Springen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hüpfen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Kurven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L/R,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Aufstehen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Hinfallen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Gleichgewichtsübungen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Innenkante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Außenkante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Hip- opener,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Seitlich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Einbeinig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Drehungen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.-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Außenkante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Tricks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Stocktechnik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Puckführung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Hindernisse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Spieler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Druck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in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Schießen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–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Einzeltaktik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1-1 def. Stick on Puck,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Anwinkeln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Off.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Kopf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Gruppentaktik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2-1, 3-2 off. und def., 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Angriffsdreieck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Grundstruktur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eigenes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Drittel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def.,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Bahnen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Mann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Zusammen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Situationen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erkennen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Prinzipien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Gegen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mit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Puck:</a:t>
            </a:r>
            <a:r>
              <a:rPr lang="en-US" sz="1200" i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	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entgegen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Mitte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Haus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Lückenkontrolle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einer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Hand,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Schussblock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Box Out,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Anwinkeln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Gegen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ohne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Puck: 	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Mitte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Haus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Box Out.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Puck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führender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Spieler: 	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abschirmen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je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Situation,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Tor,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Turnover.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Puck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unterstützender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Kommunikation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Passwege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Tor,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82880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F3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63" name="Google Shape;1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4"/>
          <p:cNvGrpSpPr/>
          <p:nvPr/>
        </p:nvGrpSpPr>
        <p:grpSpPr>
          <a:xfrm>
            <a:off x="-13350" y="-1050"/>
            <a:ext cx="9143723" cy="1031970"/>
            <a:chOff x="-1" y="-1"/>
            <a:chExt cx="9130940" cy="1031970"/>
          </a:xfrm>
        </p:grpSpPr>
        <p:sp>
          <p:nvSpPr>
            <p:cNvPr id="169" name="Google Shape;169;p14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1488164" y="267449"/>
              <a:ext cx="75972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U15 Schüler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>
            <a:off x="536410" y="1333327"/>
            <a:ext cx="8071200" cy="623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Ausbildungsziele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U15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U13-Spielers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ausbauen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Lauftechnik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-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Springen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hüpfen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Kurven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L/R,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Aufstehen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Hinfallen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Gleichgewichtsübungen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Innenkante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Außenkante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Hip- opener,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Seitlich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Einbeinig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Drehungen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.-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Außenkante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Tricks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Stocktechnik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Puckführung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Hindernisse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Spieler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Druck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in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Schießen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–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Einzeltaktik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1-1 def. Stick on Puck,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Anwinkeln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Off.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Kopf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Gruppentaktik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2-1, 3-2 off. und def.,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Grundstruktur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Special Teams,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Angriffsdreieck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Verteidigungsstrategie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eigenes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Drittel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 Weak side W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tief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Aufbau, Re-group, 3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Bahnen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Zusammen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Situationen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erkennen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Videocoaching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Geschnittener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Film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verschiedenen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Spielsituationen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Prinzipien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Gegen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mit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Puck:</a:t>
            </a:r>
            <a:r>
              <a:rPr lang="en-US" sz="1200" i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	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entgegen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Mitte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Haus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Lückenkontrolle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Hand,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Schussblock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Box Out,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Anwinkeln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Zweikampf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System.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Gegen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ohne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Puck: 	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Mitte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Haus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Box Out,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Anwinkeln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System.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Puck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führender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Spieler: 	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abschirmen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je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Situation,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Tor,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Turn Over.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Puck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unterstützender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Spieler: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Kommunikation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Passwege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erlaufen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Bremsen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Tor,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82880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F3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72" name="Google Shape;1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5"/>
          <p:cNvGrpSpPr/>
          <p:nvPr/>
        </p:nvGrpSpPr>
        <p:grpSpPr>
          <a:xfrm>
            <a:off x="0" y="-1050"/>
            <a:ext cx="9130940" cy="1031970"/>
            <a:chOff x="-1" y="-1"/>
            <a:chExt cx="9130940" cy="1031970"/>
          </a:xfrm>
        </p:grpSpPr>
        <p:sp>
          <p:nvSpPr>
            <p:cNvPr id="178" name="Google Shape;178;p15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45719" y="267460"/>
              <a:ext cx="90396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U17 Jugend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5"/>
          <p:cNvSpPr txBox="1"/>
          <p:nvPr/>
        </p:nvSpPr>
        <p:spPr>
          <a:xfrm>
            <a:off x="536410" y="1369552"/>
            <a:ext cx="80712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Ausbildungsziele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U17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U15-Spielers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ausbauen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verfeinern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Stocktechniken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verfeinern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Defensive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Gruppentaktik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Offensive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Gruppentaktik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Einzeltaktiken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Fore Checking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Aufbau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Regroup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Special Teams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Körperkontakt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– Learn to check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Teamspiel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Spielverständnis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weiterentwickeln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Erlernte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Prinzipien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umsetzen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Videocoaching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Geschnittener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Film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verschiedenen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Spielsituationen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Trainingseinheiten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 to compete 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Wettbewerb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1" name="Google Shape;1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6"/>
          <p:cNvGrpSpPr/>
          <p:nvPr/>
        </p:nvGrpSpPr>
        <p:grpSpPr>
          <a:xfrm>
            <a:off x="0" y="-1050"/>
            <a:ext cx="9130940" cy="1031970"/>
            <a:chOff x="-1" y="-1"/>
            <a:chExt cx="9130940" cy="1031970"/>
          </a:xfrm>
        </p:grpSpPr>
        <p:sp>
          <p:nvSpPr>
            <p:cNvPr id="187" name="Google Shape;187;p16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45719" y="267460"/>
              <a:ext cx="90396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U20 JUNIOREN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16"/>
          <p:cNvSpPr txBox="1"/>
          <p:nvPr/>
        </p:nvSpPr>
        <p:spPr>
          <a:xfrm>
            <a:off x="536410" y="1340277"/>
            <a:ext cx="80712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Ausbildungsziele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U20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U17-Spielers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ausbauen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verfeinern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Stocktechniken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verfeinern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Defensive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Gruppentaktik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Offensive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Gruppentaktik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Einzeltaktiken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Fore Checking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Aufbau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Regroup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Special Teams,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genaue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Strategien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Körperkontakt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Teamspiel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Spielverständnis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weiterentwickeln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Erlernte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Prinzipien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umsetzen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Videocoaching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Geschnittener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Film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verschiedenen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Spielsituationen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 to Win 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Wettbewerb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90" name="Google Shape;1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7"/>
          <p:cNvGrpSpPr/>
          <p:nvPr/>
        </p:nvGrpSpPr>
        <p:grpSpPr>
          <a:xfrm>
            <a:off x="0" y="-1050"/>
            <a:ext cx="9130940" cy="1031970"/>
            <a:chOff x="-1" y="-1"/>
            <a:chExt cx="9130940" cy="1031970"/>
          </a:xfrm>
        </p:grpSpPr>
        <p:sp>
          <p:nvSpPr>
            <p:cNvPr id="196" name="Google Shape;196;p17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7"/>
            <p:cNvSpPr txBox="1"/>
            <p:nvPr/>
          </p:nvSpPr>
          <p:spPr>
            <a:xfrm>
              <a:off x="1476899" y="267474"/>
              <a:ext cx="76080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Leitfaden Torhütertraining on 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7"/>
          <p:cNvSpPr txBox="1"/>
          <p:nvPr/>
        </p:nvSpPr>
        <p:spPr>
          <a:xfrm>
            <a:off x="536410" y="1360918"/>
            <a:ext cx="8071200" cy="52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Aufbau und </a:t>
            </a:r>
            <a:r>
              <a:rPr lang="en-US" sz="1200" b="1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Erlernen</a:t>
            </a:r>
            <a:r>
              <a:rPr lang="en-US" sz="12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der </a:t>
            </a:r>
            <a:r>
              <a:rPr lang="en-US" sz="1200" b="1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Torhütertechnik</a:t>
            </a:r>
            <a:endParaRPr sz="1200"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Altersklasse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1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(bis 11 Jahre):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Taktiken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Grundstellung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Stehend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Butterfly),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Zehenspitzen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Knie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Schultern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bilden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Linie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Stellungsspiels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zwischen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Tormitte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Bewegungsabläufe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T-Push, Shuffle, C-Cut.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Fang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Arme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Körper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Fanghand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tief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Sliden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Shuffle,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Stand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seitwärts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sliden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Altersklasse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2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(12 - 13 Jahre):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Taktiken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Grundstellung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Zehenspitzen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Knie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Schultern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bilden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Linie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Recovery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schnelle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Rückkehr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Grundstellung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Abwehr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zurück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Grundstellung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Abläufe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erlernen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um das Tor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herum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Grundstellung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Shuffle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T-Push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kurzer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außerhalb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Bei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Verlassen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Blick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Spielfeld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schnell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Bande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Fangtechnik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Fangtaktik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festhalten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kontrolliert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Pucks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während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Ausführung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Slidens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Shuffels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Puck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während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festhalten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Körper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abblocken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Körper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zwischen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Tor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Pucklinie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bringen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Armen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abblocken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Ellenbogen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Schulter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vorne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Winkelverkürzens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Verwendung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Pässe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um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Puckführenden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Druck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agressiv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passiv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tief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draußen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Tor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8"/>
          <p:cNvGrpSpPr/>
          <p:nvPr/>
        </p:nvGrpSpPr>
        <p:grpSpPr>
          <a:xfrm>
            <a:off x="0" y="-1050"/>
            <a:ext cx="9130940" cy="1031970"/>
            <a:chOff x="-1" y="-1"/>
            <a:chExt cx="9130940" cy="1031970"/>
          </a:xfrm>
        </p:grpSpPr>
        <p:sp>
          <p:nvSpPr>
            <p:cNvPr id="205" name="Google Shape;205;p18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1476899" y="267449"/>
              <a:ext cx="76083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Leitfaden Torhütertraining on 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8"/>
          <p:cNvSpPr txBox="1"/>
          <p:nvPr/>
        </p:nvSpPr>
        <p:spPr>
          <a:xfrm>
            <a:off x="543500" y="1308025"/>
            <a:ext cx="831210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Altersklasse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3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(14 - 15 Jahre):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Taktiken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welche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U9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durchgeführt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wurden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Screen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wenn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Sicht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genommen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darauf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achten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links-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Rechtsschütze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wo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am Spieler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vorbeigeschaut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 hinter dem Tor,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Scheibe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hinter dem Tor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stoppen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Pfostenspiel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wenn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Puck hinter dem Tor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Handhabung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Ausstechen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Paddle Down,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Pässe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Kommunikation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Mitspielern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Einleiten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Angriffs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Pässe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Mitspielern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Scheibe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festhalten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Butterfly und Shuffle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Schüsse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komplexen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Situationen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(Timing), One Timer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kontrollieren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Pässe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Gegners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Screens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kontrollieren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Koordination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eigenen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Abwehrstils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Favorisierte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Altersklasse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4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(16 - 18 Jahre):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Taktiken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U9, U11 und U13.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Nachschuss-Kontrolle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Abfälschen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von Pucks,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Scheiben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festhalten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Pucks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kontrolliert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Ecke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abwehren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Screen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wenn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Sicht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genommen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/ Winkel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verkürzen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darauf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achten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links-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Rechtsschütze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wo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am Spieler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vorbeigeschaut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Pucks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hinteren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Aufbau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einleiten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Schlägereinsatzes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Rückhandpässe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Integration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Torhüters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ins Team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Taktik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System)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Bsp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Dump: 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bietet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Pass an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Puck hinter dem Tor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Fortsetzung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nächste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Seite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9"/>
          <p:cNvGrpSpPr/>
          <p:nvPr/>
        </p:nvGrpSpPr>
        <p:grpSpPr>
          <a:xfrm>
            <a:off x="0" y="-1050"/>
            <a:ext cx="9130940" cy="1031970"/>
            <a:chOff x="-1" y="-1"/>
            <a:chExt cx="9130940" cy="1031970"/>
          </a:xfrm>
        </p:grpSpPr>
        <p:sp>
          <p:nvSpPr>
            <p:cNvPr id="214" name="Google Shape;214;p19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9"/>
            <p:cNvSpPr txBox="1"/>
            <p:nvPr/>
          </p:nvSpPr>
          <p:spPr>
            <a:xfrm>
              <a:off x="1476899" y="209924"/>
              <a:ext cx="76539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Leitfaden Torhütertraining on 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9"/>
          <p:cNvSpPr txBox="1"/>
          <p:nvPr/>
        </p:nvSpPr>
        <p:spPr>
          <a:xfrm>
            <a:off x="534150" y="1311900"/>
            <a:ext cx="8340300" cy="528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Altersklasse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4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(16 - 18 Jahre):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Fortsetzung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Altersklasse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….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Schussabwehr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Methoden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Körper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Arme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Schultern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Hände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nutzen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Eins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Situationen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;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lernen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Spieler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“lessen” (hat er Zeit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? Links-.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Rechtsschütze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Schnelle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Rückkehr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(Recovery)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Grundstellung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ohne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Einsatz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Hände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Oberkörper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bleibt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aufrecht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Positive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Eigenschaften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Torhüters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nutzen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Führungsrolle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Kabine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übernehmen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1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Altersklasse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5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(19 Jahre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älter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):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0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Techniken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sng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Taktiken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erlernten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Aktivitäten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U9, U11, U13, U15.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Optimale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persönliche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Grundstellung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schaffen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finale,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favorisierte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Grundstellung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Bsp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breitbeinig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Fanghand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Anpassung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Entwicklung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individuellen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Vorzüge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persönlichen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Stil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stärken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festigen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Bsp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Mitspielender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Torhüter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Reboundkontrolle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wenn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Torhüter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abblockt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Trainingspläne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selbst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gestalten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Einbezogen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das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Mannschaftsspiel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(Aufbau etc.),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Scheibe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Aufbaupass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langer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Pass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Wechsel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Gegners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Entwicklung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Antizipierens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darauf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reagieren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Situationen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erkennen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Spiel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anpassen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Beschleunigung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Fokus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auf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Schnelligkeit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bereits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beherrschten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Denkprozesse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Mentaltraining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Perfektion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spezifischen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Lauftechniken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T-Push, Shuffle, C-Cut etc.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Führungsrolle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Kabine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übernehmen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17" name="Google Shape;2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"/>
          <p:cNvGrpSpPr/>
          <p:nvPr/>
        </p:nvGrpSpPr>
        <p:grpSpPr>
          <a:xfrm>
            <a:off x="-1" y="-1048"/>
            <a:ext cx="9130942" cy="1031972"/>
            <a:chOff x="-1" y="-1"/>
            <a:chExt cx="9130940" cy="1031970"/>
          </a:xfrm>
        </p:grpSpPr>
        <p:sp>
          <p:nvSpPr>
            <p:cNvPr id="59" name="Google Shape;59;p2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1476899" y="267472"/>
              <a:ext cx="76083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Soziales Engagement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"/>
          <p:cNvSpPr txBox="1"/>
          <p:nvPr/>
        </p:nvSpPr>
        <p:spPr>
          <a:xfrm>
            <a:off x="609175" y="1366600"/>
            <a:ext cx="8070000" cy="572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Kids Days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 den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Kindern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Stadt Ravensburg und den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umliegenden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Städten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Gemeinden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immer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wieder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Möglichkeit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geben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Einblick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Sport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bekommen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20-30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Aktionstage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pro Saison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durchgeführt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So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können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Kitas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Schulen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Vormittag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Eisstadion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Gast sein, um von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hauptamtlichen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Trainern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Schnellkurs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Schlittschuhlaufen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bekommen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Damit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Spaß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kurz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natürlich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Pucks und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geflitzt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bißchen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gespielt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Kindergarten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Schule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vorbeischauen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kann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kann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alle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offenen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“Kids on Ice”- </a:t>
            </a:r>
            <a:r>
              <a:rPr lang="en-US" sz="120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“Girls on Ice”-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Events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besuchen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sonst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Verein für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jeden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Interessiert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offen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Teilnahme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Laufschule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gemeinsam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von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Eltern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Trainern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Möglichkeiten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Teilnahme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Mannschaftstraining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-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spielbetrieb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besprochen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Ansprechpartner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hier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für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hauptamtlichen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Trainer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sowie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Leitung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Laufschule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Jugendleitung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Integrationsprojekt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der Saison 2021/22 hat der EVR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seiner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Beteiligung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 der “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Integrationsoffensive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Baden-Württemberg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erstmals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besonderes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Projekt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Kinder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Familien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Migrationshintergrund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aufgelegt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Gefördert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wurde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Maßnahme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Mitteln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Landesministerium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Soziales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Integration.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en-US"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eigenen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Gruppe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lernten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Kinder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Jugendliche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 Scheu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verlieren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sicher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Schlittschuhlaufen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lernen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So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konnte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einem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sehr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engagierten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Team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Trainern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Nachwuchsspielern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ehrenamtlichen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Helfern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Verein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sehr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unkompliziert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die Welt des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reingeschnuppert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nsgesamt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hatten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fast 100 Kinder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dieses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Programm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Ravensburg auf dem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strahlenden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Beweis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Arbeit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hierfür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mehr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gelohnt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hat. </a:t>
            </a:r>
            <a:r>
              <a:rPr lang="en-US" sz="1200" b="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Krönung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konnten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mehrere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Kinder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sowie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Erwachsene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Verein, in den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Eishockeysport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integrieren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Antrag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EVR,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der Saison 2022/23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Fördermittel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Integrationsprojekt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bekommen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mitterweile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bewilligt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3125" y="-1050"/>
            <a:ext cx="9143723" cy="1031970"/>
            <a:chOff x="-1" y="-1"/>
            <a:chExt cx="9130940" cy="1031970"/>
          </a:xfrm>
        </p:grpSpPr>
        <p:sp>
          <p:nvSpPr>
            <p:cNvPr id="68" name="Google Shape;68;p3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1487941" y="44824"/>
              <a:ext cx="7597500" cy="831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Helvetica Neue"/>
                <a:buNone/>
              </a:pPr>
              <a:r>
                <a:rPr lang="en-US" sz="48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Fair Play Code - Verhaltenskodex</a:t>
              </a: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70" name="Google Shape;70;p3"/>
          <p:cNvGraphicFramePr/>
          <p:nvPr>
            <p:extLst>
              <p:ext uri="{D42A27DB-BD31-4B8C-83A1-F6EECF244321}">
                <p14:modId xmlns:p14="http://schemas.microsoft.com/office/powerpoint/2010/main" val="1761906452"/>
              </p:ext>
            </p:extLst>
          </p:nvPr>
        </p:nvGraphicFramePr>
        <p:xfrm>
          <a:off x="3516313" y="1681163"/>
          <a:ext cx="20129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Objekt-Manager-Shellobjekt" showAsIcon="1" r:id="rId4" imgW="2012400" imgH="576360" progId="Package">
                  <p:embed/>
                </p:oleObj>
              </mc:Choice>
              <mc:Fallback>
                <p:oleObj name="Objekt-Manager-Shellobjekt" showAsIcon="1" r:id="rId4" imgW="2012400" imgH="576360" progId="Package">
                  <p:embed/>
                  <p:pic>
                    <p:nvPicPr>
                      <p:cNvPr id="70" name="Google Shape;70;p3"/>
                      <p:cNvPicPr preferRelativeResize="0"/>
                      <p:nvPr/>
                    </p:nvPicPr>
                    <p:blipFill rotWithShape="1"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3516313" y="1681163"/>
                        <a:ext cx="20129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Google Shape;71;p3"/>
          <p:cNvGraphicFramePr/>
          <p:nvPr/>
        </p:nvGraphicFramePr>
        <p:xfrm>
          <a:off x="633046" y="2878138"/>
          <a:ext cx="7737231" cy="13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6" imgW="7737231" imgH="1398538" progId="Package">
                  <p:embed/>
                </p:oleObj>
              </mc:Choice>
              <mc:Fallback>
                <p:oleObj r:id="rId6" imgW="7737231" imgH="1398538" progId="Package">
                  <p:embed/>
                  <p:pic>
                    <p:nvPicPr>
                      <p:cNvPr id="71" name="Google Shape;71;p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33046" y="2878138"/>
                        <a:ext cx="7737231" cy="13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Google Shape;72;p3"/>
          <p:cNvGraphicFramePr/>
          <p:nvPr/>
        </p:nvGraphicFramePr>
        <p:xfrm>
          <a:off x="633046" y="4397351"/>
          <a:ext cx="7737231" cy="13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8" imgW="7737231" imgH="1398538" progId="Package">
                  <p:embed/>
                </p:oleObj>
              </mc:Choice>
              <mc:Fallback>
                <p:oleObj r:id="rId8" imgW="7737231" imgH="1398538" progId="Package">
                  <p:embed/>
                  <p:pic>
                    <p:nvPicPr>
                      <p:cNvPr id="72" name="Google Shape;72;p3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633046" y="4397351"/>
                        <a:ext cx="7737231" cy="13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Google Shape;73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4"/>
          <p:cNvGrpSpPr/>
          <p:nvPr/>
        </p:nvGrpSpPr>
        <p:grpSpPr>
          <a:xfrm>
            <a:off x="0" y="-1050"/>
            <a:ext cx="9130940" cy="1031970"/>
            <a:chOff x="-1" y="-1"/>
            <a:chExt cx="9130940" cy="1031970"/>
          </a:xfrm>
        </p:grpSpPr>
        <p:sp>
          <p:nvSpPr>
            <p:cNvPr id="79" name="Google Shape;79;p4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1476898" y="267449"/>
              <a:ext cx="76083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Trainingskonzept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 txBox="1"/>
          <p:nvPr/>
        </p:nvSpPr>
        <p:spPr>
          <a:xfrm>
            <a:off x="609175" y="1571250"/>
            <a:ext cx="806550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Trainerstab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von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auptamtlichen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geführt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kümmern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Tagesgeschäft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um den Kita-/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Schulsport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sowie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Trainingsplanung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Trainingssteuerung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Unterstützt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Trainings-/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Spielbetrieb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10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hrenamtlichen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- 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Honorartraine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Alle Trainer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vertreten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Philosophie des Vereins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Trainings-/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Spielbetrieb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um.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Ziel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breitem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trotzdem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hochwertige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Grundlagenausbildung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jüngeren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bis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Altersstufe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U13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Vordergrund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Grundlagenausbildung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dient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Erlernen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Bereich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Breitensports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Kinder. 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 der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Altersgruppe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U13, der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jüngsten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einem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Ligaspielbetrieb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spezifischer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trainiert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Erreichen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Altersgruppe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U15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beginnt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der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Leistungssport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. </a:t>
            </a:r>
            <a:endParaRPr sz="12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wichtig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interessierten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Kindern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Möglichkeit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bieten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Man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kann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wann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entwickelt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Voraussetzungen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jedem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anders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Deshalb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der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Altersbereich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Grundlagenvermittlung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Alter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zwischen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4 und 12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bewusst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groß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breit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gefasst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Ausbildung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Etappen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unterteilt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welche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systematisch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aufeinander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aufbauen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Kindern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bieten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nachhaltig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entwickeln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Durch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Ausübung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Mannschaftssport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gleichzeitig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soziale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Kompetenz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geschult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Trainer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legen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großen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Wert auf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respektvollen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fairen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Umgang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Teamkameraden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sowie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gegenüber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Gegnern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Auch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täglichen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Umgang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miteinander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generell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gegenüber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anderen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Besuchern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Eishalle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darauf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geachtet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 die Kinder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während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Trainings und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besonders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Spielbetrieb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bestmöglich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betreuen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versorgen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stehen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Trainern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mehrere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äußerst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engagierte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Mannschaftsbetreuer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zur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Seite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die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ganz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überwiegend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Elternschaft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kommen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Ohne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Mithilfe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dieser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Ehrenamtlichen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wäre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reibungslose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Ablauf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einer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Saison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5"/>
          <p:cNvGrpSpPr/>
          <p:nvPr/>
        </p:nvGrpSpPr>
        <p:grpSpPr>
          <a:xfrm>
            <a:off x="-1" y="-1051"/>
            <a:ext cx="9130953" cy="1031975"/>
            <a:chOff x="-1" y="-4"/>
            <a:chExt cx="9130951" cy="1031973"/>
          </a:xfrm>
        </p:grpSpPr>
        <p:sp>
          <p:nvSpPr>
            <p:cNvPr id="88" name="Google Shape;88;p5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5"/>
            <p:cNvSpPr txBox="1"/>
            <p:nvPr/>
          </p:nvSpPr>
          <p:spPr>
            <a:xfrm>
              <a:off x="1586550" y="-4"/>
              <a:ext cx="7544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Helvetica Neue"/>
                <a:buNone/>
              </a:pPr>
              <a:r>
                <a:rPr lang="en-US" sz="48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</a:t>
              </a:r>
              <a:r>
                <a:rPr lang="en-US" sz="3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Drei Etappen-Ausbildung</a:t>
              </a: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5"/>
          <p:cNvSpPr txBox="1"/>
          <p:nvPr/>
        </p:nvSpPr>
        <p:spPr>
          <a:xfrm>
            <a:off x="581050" y="1826950"/>
            <a:ext cx="8193900" cy="386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Ausbildung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Eishockeyspielers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dauert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zwischen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zwölf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fünfzehn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Jahren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unterteilt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je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Trainingsprozess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einzelnen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Spielers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folgende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Etappen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1.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Grundlagenausbildung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Laufschule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/U7 – U11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Kleinschüler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Erlernen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läuferischen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Kantenläufe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Übersetzen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Vorwärtslauf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Rückwärtslauf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Drehungen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ohne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Geschwindigkeitsverlust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Starten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Stoppen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sowie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Koordination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Gleichgewicht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Erlernen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Schlägerhaltung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Puckführung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Passen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Schießen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Einzeltaktische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Rollen.</a:t>
            </a:r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koordinativen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motorischen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visuellen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Erkenntnis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2.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Eishockeyspezifische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Ausbildung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 U13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Knaben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U15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Schüler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Ausbau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erlernten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eishockeyspezifischen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Aufbauphase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Vorbereitung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auf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Hochleistungssport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Gruppentaktische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Grundlagen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verschieden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Rollen,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Regelkunde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etc.</a:t>
            </a:r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Intensivierung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Trockentrainings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Start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leichtem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Krafttraining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Koordination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Motorik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Stabilisation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Schnelligkeit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etc.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3.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Leistungsorientierte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Spezialisierung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des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Eishockeyspielers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(U17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Jugend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U20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Junioren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Start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Hochleistungssports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ishockeyspezifische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Steigerung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Bereichen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Einzeltaktik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Spielsysteme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Rollen etc.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Ausbau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Trockentrainings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differenzierte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Steigerung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Krafttrainings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Stabilisation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Schnelligkeit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1" name="Google Shape;9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6"/>
          <p:cNvGrpSpPr/>
          <p:nvPr/>
        </p:nvGrpSpPr>
        <p:grpSpPr>
          <a:xfrm>
            <a:off x="-13125" y="-1050"/>
            <a:ext cx="9143723" cy="1031970"/>
            <a:chOff x="-1" y="-1"/>
            <a:chExt cx="9130940" cy="1031970"/>
          </a:xfrm>
        </p:grpSpPr>
        <p:sp>
          <p:nvSpPr>
            <p:cNvPr id="97" name="Google Shape;97;p6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 txBox="1"/>
            <p:nvPr/>
          </p:nvSpPr>
          <p:spPr>
            <a:xfrm>
              <a:off x="1487941" y="63599"/>
              <a:ext cx="75975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Helvetica Neue"/>
                <a:buNone/>
              </a:pPr>
              <a:r>
                <a:rPr lang="en-US" sz="48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Trainingsstrukturierung</a:t>
              </a: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 txBox="1"/>
          <p:nvPr/>
        </p:nvSpPr>
        <p:spPr>
          <a:xfrm>
            <a:off x="609175" y="1598350"/>
            <a:ext cx="8165700" cy="517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Trainingsstrukturierung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</a:t>
            </a:r>
            <a:r>
              <a:rPr lang="en-US" sz="12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U7- U13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Prinzip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Spielen-Trainieren-Spielen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gearbeitet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Dabei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enige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bis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Ganzfeldübungen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In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defensive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offensive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Prinzipien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Aufgabe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gestellt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 der</a:t>
            </a:r>
            <a:r>
              <a:rPr lang="en-US" sz="12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U15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mehr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ganze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Fläche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rotzdem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fließt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immer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Spiel auf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engem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Raum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Break Outs, Fore-Checking, Re-Group, defensive Zone, offensive Zone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kann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auf Kleinfeld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 die Spieler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bestmöglich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fördern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können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es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Mannschaften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Absprache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Genehmigung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Trainer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nächstälteren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Mannschaft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zusätzlich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trainieren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Entscheidung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Eignung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nötigen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Voraussetzungen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sportlich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körperlich,persönlich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dafür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vorliegen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treffen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ausschließlich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Trainer der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Mannschaften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ggf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Einbeziehung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hauptamtlichen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Trainer. 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Das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zusätzliche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Training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grundsätzlich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beide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Richtungen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Spieler, 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gewisse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Voraussetzungen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nicht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erreichen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beispielsweise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Quereinsteiger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haben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Absprache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Trainern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Möglichkeit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zusätzlich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nächst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jüngeren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Mannschaft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trainieren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findet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Verein 1x pro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Woche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spezielles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Torhütertraining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Hierbei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liegen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Ausbildungsschwerpunkte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hauptsächlich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Bewegungsabläufen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Fangtechniken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ect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der Goalies. Den Rest der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Woche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Torhüter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während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des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Mannschaftstrainings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von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einem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Torhütertrainer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besonders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betreut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geschult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7"/>
          <p:cNvGrpSpPr/>
          <p:nvPr/>
        </p:nvGrpSpPr>
        <p:grpSpPr>
          <a:xfrm>
            <a:off x="-13125" y="-1050"/>
            <a:ext cx="9143723" cy="1031970"/>
            <a:chOff x="-1" y="-1"/>
            <a:chExt cx="9130940" cy="1031970"/>
          </a:xfrm>
        </p:grpSpPr>
        <p:sp>
          <p:nvSpPr>
            <p:cNvPr id="106" name="Google Shape;106;p7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"/>
            <p:cNvSpPr txBox="1"/>
            <p:nvPr/>
          </p:nvSpPr>
          <p:spPr>
            <a:xfrm>
              <a:off x="1487940" y="100486"/>
              <a:ext cx="7597500" cy="831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Helvetica Neue"/>
                <a:buNone/>
              </a:pPr>
              <a:r>
                <a:rPr lang="en-US" sz="48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Trainingsstrukturierung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7"/>
          <p:cNvSpPr txBox="1"/>
          <p:nvPr/>
        </p:nvSpPr>
        <p:spPr>
          <a:xfrm>
            <a:off x="502920" y="2055540"/>
            <a:ext cx="82719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571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Trainingsstrukturierung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Drei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mal in der Saison (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Anfang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Mitte, Ende )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findet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Perspektivtraining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an dem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besten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Spieler ab der U13 bis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U20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teilnehmen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Die Spieler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bekommen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läuferische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spielerische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Aufgaben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gestellt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von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anwesenden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(DEL2,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hauptamtliche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Nachwuchstrainer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Co. Trainer)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bewertet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Ziel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es,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Leistungsstand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Spitze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protokollieren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am Ende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unsere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Arbeit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kontrollieren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Anhand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Bewertungen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dem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Perspektivtraining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Absprache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Austausch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der Trainer  DEL2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Nachwuchs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Athleten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die 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Förderung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Zusammenarbeit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GmbH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Kooperationspartner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Training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Profibereich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Frage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kommen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ausgewählt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Diese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sollen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systematisch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nachhaltig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Profibereich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Kooperationspartner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direkt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Profisport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integriert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8"/>
          <p:cNvGrpSpPr/>
          <p:nvPr/>
        </p:nvGrpSpPr>
        <p:grpSpPr>
          <a:xfrm>
            <a:off x="32983" y="-1050"/>
            <a:ext cx="9098069" cy="1031970"/>
            <a:chOff x="-1" y="-1"/>
            <a:chExt cx="9130940" cy="1031970"/>
          </a:xfrm>
        </p:grpSpPr>
        <p:sp>
          <p:nvSpPr>
            <p:cNvPr id="115" name="Google Shape;115;p8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8"/>
            <p:cNvSpPr txBox="1"/>
            <p:nvPr/>
          </p:nvSpPr>
          <p:spPr>
            <a:xfrm>
              <a:off x="531204" y="162874"/>
              <a:ext cx="85539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Helvetica Neue"/>
                <a:buNone/>
              </a:pPr>
              <a:r>
                <a:rPr lang="en-US" sz="48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Trainingsanteile nach Altersklassen</a:t>
              </a: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7" name="Google Shape;117;p8"/>
          <p:cNvGraphicFramePr/>
          <p:nvPr/>
        </p:nvGraphicFramePr>
        <p:xfrm>
          <a:off x="405864" y="1332121"/>
          <a:ext cx="8332250" cy="5354425"/>
        </p:xfrm>
        <a:graphic>
          <a:graphicData uri="http://schemas.openxmlformats.org/drawingml/2006/table">
            <a:tbl>
              <a:tblPr firstRow="1" firstCol="1" bandRow="1">
                <a:noFill/>
                <a:tableStyleId>{271213E2-4D2A-47DB-9EA5-94008614AD6A}</a:tableStyleId>
              </a:tblPr>
              <a:tblGrid>
                <a:gridCol w="1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8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</a:rPr>
                        <a:t>Übungsformen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</a:rPr>
                        <a:t>  U9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</a:rPr>
                        <a:t>U11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</a:rPr>
                        <a:t>U13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</a:rPr>
                        <a:t>U15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</a:rPr>
                        <a:t>U17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</a:rPr>
                        <a:t>U20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FFFFFF"/>
                          </a:solidFill>
                        </a:rPr>
                        <a:t> Erläuterungen und Ziele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Technische Übungen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40%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60%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30%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20%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Schlittschuhlauftechnik, Passabgabe/Annahme und Timing, Scheibenführung/Puck abschirmen und Täuschungen, Schusstechniken/Scoring und Drang zum Tor, spezielle Übungen für die Torhüter während dem Techniktraining (Stationstraining, Bahnentraining, Frontaltraining)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Flow Übungen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Timing , schießen aus vollem Lauf,  bremsen vor dem Tor, Nachschuss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Kleinfeld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Lehr-Spiele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60%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40%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30%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25%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20%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Technik, Spielverständnis, Prinzipien, 4 Rollen und Umschaltspiel erlernen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Spielsituations-Übungen 1-1 bis  3-3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15%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15%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1-1 bis  3-3  Zweikampfverhalten offensiv/defensiv , 2-1 , 3-2 Situationen lösen, Interaktion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 Mann Übungen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20%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Spielsituationen, Systeme und Mannschaftsspiel, Transition,  Zusammenarbeit und  Kommunikation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Über- und Unterzahl, Bully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Übungen für Über – und Unterzahl,  spezielle Bullys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Trainingsspiele 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5%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5 gegen 5 ganze Eisfläche ,  4 gegen 4 , 3 gegen 3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Gesamt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100%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8" name="Google Shape;11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9"/>
          <p:cNvGrpSpPr/>
          <p:nvPr/>
        </p:nvGrpSpPr>
        <p:grpSpPr>
          <a:xfrm>
            <a:off x="-13125" y="-1050"/>
            <a:ext cx="9143723" cy="1031970"/>
            <a:chOff x="-1" y="-1"/>
            <a:chExt cx="9130940" cy="1031970"/>
          </a:xfrm>
        </p:grpSpPr>
        <p:sp>
          <p:nvSpPr>
            <p:cNvPr id="124" name="Google Shape;124;p9"/>
            <p:cNvSpPr/>
            <p:nvPr/>
          </p:nvSpPr>
          <p:spPr>
            <a:xfrm>
              <a:off x="-1" y="-1"/>
              <a:ext cx="9130940" cy="1031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9"/>
            <p:cNvSpPr txBox="1"/>
            <p:nvPr/>
          </p:nvSpPr>
          <p:spPr>
            <a:xfrm>
              <a:off x="1487940" y="267449"/>
              <a:ext cx="7597500" cy="585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Leitfaden Ausbildung Off-Ice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9"/>
          <p:cNvSpPr txBox="1"/>
          <p:nvPr/>
        </p:nvSpPr>
        <p:spPr>
          <a:xfrm>
            <a:off x="627950" y="1841425"/>
            <a:ext cx="7824600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Sommertrainingsbetrieb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finden</a:t>
            </a:r>
            <a:r>
              <a:rPr lang="en-US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2-4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pro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Woche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für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jede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Mannschaft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Regelbetrieb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Wintersaison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reduzieren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Bewusst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Sommer ins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Freie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um den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Sportlern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jahreszeitgemäß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anderes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Umfeld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schaffen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Die 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U9, U11, U13 und U15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Zirkel-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Gruppentrainingseinheiten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Körpergewicht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leichten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externen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Ladungen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Weiterer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Schwerpunkt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Verbesserung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Stocktechnik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sowie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Schulung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koordinativen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motorischen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Fähigkeiten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Athleten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 der 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U17 bis U20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individuelle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Pläne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eriodisiert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erstellt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so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dass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Athleten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verschiedenste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Übungen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ihrem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optimalen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Leistungsbereich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ausführen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permanente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Kontrolle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Trainings-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Leistungsziele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wird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eingebaut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Verbesserungen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Verschlechterungen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anhand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geführten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Pläne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ausgemacht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Ziele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Kraftbereich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können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gesetzt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leicht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verfolgt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Außerdem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die Off-Ice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echnische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taktische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Aspekte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120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Torhüter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erhalten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Trainingseinheit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pro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Woche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 der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koordinative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und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technische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Anforderungen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spezifisch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geschult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die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anderen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Einheiten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werden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gemeinsam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der Mannschaft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absolviert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7" name="Google Shape;12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4"/>
            <a:ext cx="1095900" cy="1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3863</Words>
  <Application>Microsoft Office PowerPoint</Application>
  <PresentationFormat>Bildschirmpräsentation (4:3)</PresentationFormat>
  <Paragraphs>397</Paragraphs>
  <Slides>19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Helvetica Neue</vt:lpstr>
      <vt:lpstr>Calibri</vt:lpstr>
      <vt:lpstr>Office-Design</vt:lpstr>
      <vt:lpstr>Objekt-Manager-Shellobjekt</vt:lpstr>
      <vt:lpstr>Package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 Ravensburg</dc:creator>
  <cp:lastModifiedBy>Winfried Leiprecht</cp:lastModifiedBy>
  <cp:revision>17</cp:revision>
  <dcterms:modified xsi:type="dcterms:W3CDTF">2022-02-25T15:00:48Z</dcterms:modified>
</cp:coreProperties>
</file>